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9" r:id="rId5"/>
    <p:sldId id="260" r:id="rId6"/>
    <p:sldId id="262" r:id="rId7"/>
    <p:sldId id="272" r:id="rId8"/>
    <p:sldId id="268" r:id="rId9"/>
    <p:sldId id="273" r:id="rId10"/>
    <p:sldId id="261" r:id="rId11"/>
    <p:sldId id="266" r:id="rId12"/>
    <p:sldId id="265" r:id="rId13"/>
    <p:sldId id="263" r:id="rId14"/>
    <p:sldId id="267" r:id="rId15"/>
    <p:sldId id="274" r:id="rId16"/>
    <p:sldId id="276" r:id="rId17"/>
    <p:sldId id="271" r:id="rId18"/>
    <p:sldId id="270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223AF-9468-446A-8F91-51B7702A5ABE}">
          <p14:sldIdLst>
            <p14:sldId id="259"/>
            <p14:sldId id="260"/>
            <p14:sldId id="262"/>
            <p14:sldId id="272"/>
            <p14:sldId id="268"/>
            <p14:sldId id="273"/>
            <p14:sldId id="261"/>
            <p14:sldId id="266"/>
            <p14:sldId id="265"/>
            <p14:sldId id="263"/>
            <p14:sldId id="267"/>
            <p14:sldId id="274"/>
            <p14:sldId id="276"/>
            <p14:sldId id="271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F3"/>
    <a:srgbClr val="CF75E7"/>
    <a:srgbClr val="F046D0"/>
    <a:srgbClr val="7CB1EC"/>
    <a:srgbClr val="7F7FF1"/>
    <a:srgbClr val="6A6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7"/>
  </p:normalViewPr>
  <p:slideViewPr>
    <p:cSldViewPr snapToGrid="0" snapToObjects="1">
      <p:cViewPr varScale="1">
        <p:scale>
          <a:sx n="41" d="100"/>
          <a:sy n="41" d="100"/>
        </p:scale>
        <p:origin x="6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C406C-C1AA-4357-8591-A00F8AFC8A30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2243-04E4-44D5-B924-4A5F7D64F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Open Sans"/>
              </a:rPr>
              <a:t>Obtain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-1W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CW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Peak Rank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Date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(Season, Month, Year, WoW Delta etc. )</a:t>
            </a:r>
            <a:endParaRPr lang="en-US" b="0" i="0" dirty="0">
              <a:solidFill>
                <a:srgbClr val="FFFFFF"/>
              </a:solidFill>
              <a:effectLst/>
              <a:latin typeface="Open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7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Unlike other awards, such as the Grammy Award, the Billboard Music Awards finalists are based on album and digital by Nielson. </a:t>
            </a:r>
          </a:p>
          <a:p>
            <a:r>
              <a:rPr lang="en-US" sz="1200" i="1" dirty="0"/>
              <a:t>The 2018 awards are based on the reporting period of April 8, 2017 through March 31, 2018. </a:t>
            </a:r>
          </a:p>
          <a:p>
            <a:r>
              <a:rPr lang="en-US" sz="1200" i="1" dirty="0"/>
              <a:t> songs sales, streaming, radio airplay, touring, and social engagement data provided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5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11/relationships/webextension" Target="../webextensions/webextension1.xml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2.png"/><Relationship Id="rId5" Type="http://schemas.microsoft.com/office/2011/relationships/webextension" Target="../webextensions/webextension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40A1274-4839-4C4B-8CCD-A08CE143BA9F}"/>
              </a:ext>
            </a:extLst>
          </p:cNvPr>
          <p:cNvGrpSpPr/>
          <p:nvPr/>
        </p:nvGrpSpPr>
        <p:grpSpPr>
          <a:xfrm>
            <a:off x="-8043" y="10"/>
            <a:ext cx="12200043" cy="6863475"/>
            <a:chOff x="-8043" y="10"/>
            <a:chExt cx="12200043" cy="6863475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031A43B4-42E3-44A0-B74D-F9251EC4A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7" r="4739" b="3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D23FF712-E8C9-445D-A8F8-1CB6EEC0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5" r="7153"/>
            <a:stretch/>
          </p:blipFill>
          <p:spPr>
            <a:xfrm>
              <a:off x="-8043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4F7ED1E-A929-44B8-A7D1-10A2437F6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8" r="2496" b="-1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66B8BCA-5C08-4BC8-B7EB-C91A1B70191B}"/>
              </a:ext>
            </a:extLst>
          </p:cNvPr>
          <p:cNvSpPr txBox="1"/>
          <p:nvPr/>
        </p:nvSpPr>
        <p:spPr>
          <a:xfrm>
            <a:off x="166977" y="2536616"/>
            <a:ext cx="9391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Analysis on the Billboard Chart</a:t>
            </a:r>
          </a:p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Understanding the Popular Music</a:t>
            </a:r>
          </a:p>
        </p:txBody>
      </p:sp>
    </p:spTree>
    <p:extLst>
      <p:ext uri="{BB962C8B-B14F-4D97-AF65-F5344CB8AC3E}">
        <p14:creationId xmlns:p14="http://schemas.microsoft.com/office/powerpoint/2010/main" val="361275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Add-in 7" title="Plotly D3.js Charts for Powerpoint and Excel">
                <a:extLst>
                  <a:ext uri="{FF2B5EF4-FFF2-40B4-BE49-F238E27FC236}">
                    <a16:creationId xmlns="" xmlns:a16="http://schemas.microsoft.com/office/drawing/2014/main" id="{3F04BE0D-E43F-472F-BDA0-34510A666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530141"/>
                  </p:ext>
                </p:extLst>
              </p:nvPr>
            </p:nvGraphicFramePr>
            <p:xfrm>
              <a:off x="167066" y="186532"/>
              <a:ext cx="5824257" cy="640053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66" y="186532"/>
                <a:ext cx="5824257" cy="64005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BB1ABE3-2B32-4756-8DC9-1AED2FC15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29" y="4071376"/>
            <a:ext cx="4816965" cy="2515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EBBE6D1-364B-4223-B798-C00D6E9F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628" y="186532"/>
            <a:ext cx="4753915" cy="244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4C6645C-0EE5-4E67-8D35-D9F8EB3E5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301" y="4071375"/>
            <a:ext cx="1963633" cy="251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0D5AF8E-31C4-4E67-AB4C-8FCE175F2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301" y="186532"/>
            <a:ext cx="1963633" cy="244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D03685-E309-4521-A316-C486568D5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629" y="2924660"/>
            <a:ext cx="5887307" cy="8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BDBED9B-271F-4FFA-A81F-C40CB4752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45" y="335264"/>
            <a:ext cx="5138310" cy="24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FACACF0-C7ED-40AF-9452-4474CEC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845" y="3136894"/>
            <a:ext cx="5138310" cy="30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7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229315B-DB88-4C89-893A-D464CDA9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75" y="222388"/>
            <a:ext cx="6456708" cy="2921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010" y="3363358"/>
            <a:ext cx="8204844" cy="330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810374"/>
            <a:ext cx="10058400" cy="4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=""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Joyful &amp; Bright Song on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Billboard Hot Chart: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By The Beatles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1115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Plotly D3.js Charts for Powerpoint and Excel">
                <a:extLst>
                  <a:ext uri="{FF2B5EF4-FFF2-40B4-BE49-F238E27FC236}">
                    <a16:creationId xmlns="" xmlns:a16="http://schemas.microsoft.com/office/drawing/2014/main" id="{E748EEBC-5109-4E91-86E0-6E4B2A603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43371"/>
                  </p:ext>
                </p:extLst>
              </p:nvPr>
            </p:nvGraphicFramePr>
            <p:xfrm>
              <a:off x="461003" y="903664"/>
              <a:ext cx="5715000" cy="4286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003" y="903664"/>
                <a:ext cx="5715000" cy="42862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Image result for the beatles she loves you">
            <a:extLst>
              <a:ext uri="{FF2B5EF4-FFF2-40B4-BE49-F238E27FC236}">
                <a16:creationId xmlns="" xmlns:a16="http://schemas.microsoft.com/office/drawing/2014/main" id="{66B81839-0DFB-4171-951B-DC6C3BE7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15" y="903664"/>
            <a:ext cx="4868334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e Loves You REMASTERED - Best Quality ever!">
            <a:hlinkClick r:id="" action="ppaction://media"/>
            <a:extLst>
              <a:ext uri="{FF2B5EF4-FFF2-40B4-BE49-F238E27FC236}">
                <a16:creationId xmlns="" xmlns:a16="http://schemas.microsoft.com/office/drawing/2014/main" id="{7B46022A-F83A-4CDD-ACB5-DFBB66EF1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8982" y="44870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Playing Saxophone">
            <a:extLst>
              <a:ext uri="{FF2B5EF4-FFF2-40B4-BE49-F238E27FC236}">
                <a16:creationId xmlns="" xmlns:a16="http://schemas.microsoft.com/office/drawing/2014/main" id="{344F4BD3-2853-4099-A787-CCF82920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0E7608A-02B4-4180-B434-EB9E8033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196402"/>
            <a:ext cx="7620000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8DB515-5119-4174-9020-6AAE15F6CA2A}"/>
              </a:ext>
            </a:extLst>
          </p:cNvPr>
          <p:cNvSpPr txBox="1"/>
          <p:nvPr/>
        </p:nvSpPr>
        <p:spPr>
          <a:xfrm>
            <a:off x="438030" y="851598"/>
            <a:ext cx="3488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QUESTION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4F2B8B5-2397-4F23-A8FE-33DC2796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30588" y="523371"/>
            <a:ext cx="6314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Open Sans"/>
              </a:rPr>
              <a:t>Billboard</a:t>
            </a:r>
            <a:r>
              <a:rPr lang="en-US" sz="5400" b="1" u="sng" dirty="0">
                <a:solidFill>
                  <a:srgbClr val="FFFFFF"/>
                </a:solidFill>
                <a:latin typeface="Open Sans"/>
              </a:rPr>
              <a:t> Hot 100: </a:t>
            </a:r>
            <a:endParaRPr lang="en-US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317434" y="1960396"/>
            <a:ext cx="5219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 music industry standard record chart in the United States for songs.</a:t>
            </a:r>
          </a:p>
          <a:p>
            <a:r>
              <a:rPr lang="en-US" sz="2800" dirty="0">
                <a:solidFill>
                  <a:srgbClr val="FFFFFF"/>
                </a:solidFill>
              </a:rPr>
              <a:t> 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Chart rankings are based on: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Sales</a:t>
            </a:r>
            <a:r>
              <a:rPr lang="en-US" sz="2800" dirty="0">
                <a:solidFill>
                  <a:srgbClr val="FFFFFF"/>
                </a:solidFill>
              </a:rPr>
              <a:t> (physical &amp; digital)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Radio play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Online streaming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 United States</a:t>
            </a:r>
            <a:endParaRPr lang="en-US" sz="2800" b="0" i="0" dirty="0">
              <a:solidFill>
                <a:srgbClr val="FFFFFF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559824" y="1960396"/>
            <a:ext cx="631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300,000 tracks cumulated since August 16th of 1958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28,000 unique tracks removing the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BF11CE9-9B63-4E1F-A643-4A939D75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75" y="3117359"/>
            <a:ext cx="2894239" cy="3014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9D136C1-D78D-4462-B729-5D4B72A7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195" y="3117360"/>
            <a:ext cx="2894239" cy="3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64E23E2-7440-4E36-A67B-0F88C5F7E1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06949AE-010D-4C18-8AED-7872085ADD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479E6E6-EA19-4D45-916A-74D0D92F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93" y="691394"/>
            <a:ext cx="3565481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E54AADB-50C7-4293-94C0-27361A32B8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45E6F59-BB90-4FFD-9A37-AE3D81AB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24" y="2627160"/>
            <a:ext cx="5129784" cy="363530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tile tx="0" ty="0" sx="100000" sy="100000" flip="none" algn="tl"/>
          </a:blipFill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4F4EEA-EFB7-4E48-A3A6-DEC2BB07A4BE}"/>
              </a:ext>
            </a:extLst>
          </p:cNvPr>
          <p:cNvSpPr/>
          <p:nvPr/>
        </p:nvSpPr>
        <p:spPr>
          <a:xfrm>
            <a:off x="6294004" y="671919"/>
            <a:ext cx="538384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Open Sans"/>
              </a:rPr>
              <a:t>Simple Check:</a:t>
            </a:r>
          </a:p>
          <a:p>
            <a:endParaRPr lang="en-US" sz="600" b="1" dirty="0">
              <a:solidFill>
                <a:srgbClr val="000000"/>
              </a:solidFill>
              <a:latin typeface="Open Sans"/>
            </a:endParaRPr>
          </a:p>
          <a:p>
            <a:r>
              <a:rPr lang="en-US" sz="2000" i="1" dirty="0">
                <a:solidFill>
                  <a:srgbClr val="000000"/>
                </a:solidFill>
                <a:latin typeface="Open Sans"/>
              </a:rPr>
              <a:t>Does Billboard look into data before choosing the Billboard's Top Artist Winner?</a:t>
            </a:r>
            <a:endParaRPr lang="en-US" sz="2000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C4EA631-1A04-446F-B617-946126F52A82}"/>
              </a:ext>
            </a:extLst>
          </p:cNvPr>
          <p:cNvSpPr/>
          <p:nvPr/>
        </p:nvSpPr>
        <p:spPr>
          <a:xfrm>
            <a:off x="10262239" y="2310457"/>
            <a:ext cx="1342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Open Sans"/>
              </a:rPr>
              <a:t>:Ed Sheeran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928" y="429562"/>
            <a:ext cx="2552700" cy="1181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9325" y="429562"/>
            <a:ext cx="468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Simply By Most Appearance…..</a:t>
            </a:r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226" y="1983029"/>
            <a:ext cx="12565225" cy="4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4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525C05A-39F7-4DC1-8A9D-7484E815CB9C}"/>
              </a:ext>
            </a:extLst>
          </p:cNvPr>
          <p:cNvSpPr txBox="1"/>
          <p:nvPr/>
        </p:nvSpPr>
        <p:spPr>
          <a:xfrm>
            <a:off x="-32355" y="-3375"/>
            <a:ext cx="79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April 8, 2017 - March 31, 2018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18F3A74F-CC6A-422E-8999-33860D59C3D5}"/>
              </a:ext>
            </a:extLst>
          </p:cNvPr>
          <p:cNvGrpSpPr/>
          <p:nvPr/>
        </p:nvGrpSpPr>
        <p:grpSpPr>
          <a:xfrm>
            <a:off x="1" y="1"/>
            <a:ext cx="5349240" cy="3624028"/>
            <a:chOff x="1" y="1"/>
            <a:chExt cx="5349240" cy="3624028"/>
          </a:xfrm>
        </p:grpSpPr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D69E4EC8-C0F6-483B-9387-DFE0CB64260B}"/>
                </a:ext>
              </a:extLst>
            </p:cNvPr>
            <p:cNvGrpSpPr/>
            <p:nvPr/>
          </p:nvGrpSpPr>
          <p:grpSpPr>
            <a:xfrm>
              <a:off x="1" y="1"/>
              <a:ext cx="5349240" cy="3624028"/>
              <a:chOff x="0" y="1069021"/>
              <a:chExt cx="6486525" cy="34956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6386EC1E-936E-42BE-BEAF-A2EE8B1A069F}"/>
                  </a:ext>
                </a:extLst>
              </p:cNvPr>
              <p:cNvGrpSpPr/>
              <p:nvPr/>
            </p:nvGrpSpPr>
            <p:grpSpPr>
              <a:xfrm>
                <a:off x="0" y="1069021"/>
                <a:ext cx="6486525" cy="3495675"/>
                <a:chOff x="0" y="1172278"/>
                <a:chExt cx="6486525" cy="349567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="" xmlns:a16="http://schemas.microsoft.com/office/drawing/2014/main" id="{2CA2E43F-3FE9-4F74-9552-627FD80AA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72278"/>
                  <a:ext cx="6486525" cy="349567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="" xmlns:a16="http://schemas.microsoft.com/office/drawing/2014/main" id="{4C62881A-2726-4A2C-AF7A-AFA0906EDEA4}"/>
                    </a:ext>
                  </a:extLst>
                </p:cNvPr>
                <p:cNvGrpSpPr/>
                <p:nvPr/>
              </p:nvGrpSpPr>
              <p:grpSpPr>
                <a:xfrm>
                  <a:off x="391885" y="2816859"/>
                  <a:ext cx="6027965" cy="462166"/>
                  <a:chOff x="391885" y="2816859"/>
                  <a:chExt cx="6027965" cy="462166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="" xmlns:a16="http://schemas.microsoft.com/office/drawing/2014/main" id="{31796E3C-956E-4578-8674-92F4DE4F4C13}"/>
                      </a:ext>
                    </a:extLst>
                  </p:cNvPr>
                  <p:cNvSpPr/>
                  <p:nvPr/>
                </p:nvSpPr>
                <p:spPr>
                  <a:xfrm>
                    <a:off x="391885" y="2816859"/>
                    <a:ext cx="746449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="" xmlns:a16="http://schemas.microsoft.com/office/drawing/2014/main" id="{8EE1C8CA-E93A-49A7-B3E5-AEED25165956}"/>
                      </a:ext>
                    </a:extLst>
                  </p:cNvPr>
                  <p:cNvSpPr/>
                  <p:nvPr/>
                </p:nvSpPr>
                <p:spPr>
                  <a:xfrm>
                    <a:off x="3314699" y="3072514"/>
                    <a:ext cx="177801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="" xmlns:a16="http://schemas.microsoft.com/office/drawing/2014/main" id="{3E30D9F6-143D-4380-B20A-A234F9AE2B0D}"/>
                      </a:ext>
                    </a:extLst>
                  </p:cNvPr>
                  <p:cNvSpPr/>
                  <p:nvPr/>
                </p:nvSpPr>
                <p:spPr>
                  <a:xfrm>
                    <a:off x="6007099" y="3072513"/>
                    <a:ext cx="412751" cy="206511"/>
                  </a:xfrm>
                  <a:prstGeom prst="rect">
                    <a:avLst/>
                  </a:prstGeom>
                  <a:solidFill>
                    <a:srgbClr val="FFFF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838A8CB9-4F04-42BD-B680-EF3D4527DF6D}"/>
                  </a:ext>
                </a:extLst>
              </p:cNvPr>
              <p:cNvSpPr/>
              <p:nvPr/>
            </p:nvSpPr>
            <p:spPr>
              <a:xfrm>
                <a:off x="2150835" y="2969257"/>
                <a:ext cx="84636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E727002A-0700-40CA-BD01-FE4DE72B34A8}"/>
                  </a:ext>
                </a:extLst>
              </p:cNvPr>
              <p:cNvSpPr/>
              <p:nvPr/>
            </p:nvSpPr>
            <p:spPr>
              <a:xfrm>
                <a:off x="2309585" y="4010657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69D97D9C-869D-4C82-B900-C9D376D7A629}"/>
                  </a:ext>
                </a:extLst>
              </p:cNvPr>
              <p:cNvSpPr/>
              <p:nvPr/>
            </p:nvSpPr>
            <p:spPr>
              <a:xfrm>
                <a:off x="5971266" y="39866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4FD4B880-2BE6-4704-B0DF-94DC2E285EAE}"/>
                  </a:ext>
                </a:extLst>
              </p:cNvPr>
              <p:cNvSpPr/>
              <p:nvPr/>
            </p:nvSpPr>
            <p:spPr>
              <a:xfrm>
                <a:off x="387219" y="3986683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D6BF1E12-C717-4140-8E80-191ECB9D9A72}"/>
                  </a:ext>
                </a:extLst>
              </p:cNvPr>
              <p:cNvSpPr/>
              <p:nvPr/>
            </p:nvSpPr>
            <p:spPr>
              <a:xfrm>
                <a:off x="3243263" y="4010657"/>
                <a:ext cx="249238" cy="18253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F69CA70E-B3D7-45BE-B990-47EDE9AD996F}"/>
                  </a:ext>
                </a:extLst>
              </p:cNvPr>
              <p:cNvSpPr/>
              <p:nvPr/>
            </p:nvSpPr>
            <p:spPr>
              <a:xfrm>
                <a:off x="1822902" y="1915884"/>
                <a:ext cx="1174298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422DDD14-CC12-48AA-85BD-0441F3DAA455}"/>
                  </a:ext>
                </a:extLst>
              </p:cNvPr>
              <p:cNvSpPr/>
              <p:nvPr/>
            </p:nvSpPr>
            <p:spPr>
              <a:xfrm>
                <a:off x="5971266" y="19158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838813CF-0CDF-4A76-844B-377B56D2759F}"/>
                  </a:ext>
                </a:extLst>
              </p:cNvPr>
              <p:cNvSpPr/>
              <p:nvPr/>
            </p:nvSpPr>
            <p:spPr>
              <a:xfrm>
                <a:off x="343203" y="1915884"/>
                <a:ext cx="795131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42B450C4-70D3-41D5-AABF-C7E598843BB0}"/>
                </a:ext>
              </a:extLst>
            </p:cNvPr>
            <p:cNvSpPr/>
            <p:nvPr/>
          </p:nvSpPr>
          <p:spPr>
            <a:xfrm>
              <a:off x="2678331" y="921927"/>
              <a:ext cx="205539" cy="18253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50809D0D-182B-47B9-B02E-48990047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24029"/>
            <a:ext cx="12191998" cy="32496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03EBD16E-ACA0-4D29-BC9F-7521A819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97" y="-5035"/>
            <a:ext cx="6709077" cy="36290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42889B3B-4B20-4EDF-B700-6B540545F381}"/>
              </a:ext>
            </a:extLst>
          </p:cNvPr>
          <p:cNvSpPr txBox="1"/>
          <p:nvPr/>
        </p:nvSpPr>
        <p:spPr>
          <a:xfrm>
            <a:off x="13160" y="0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Artists with Rank &lt;= 10: in DESC order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3362A18C-DDF6-49E5-943E-653B400CA397}"/>
              </a:ext>
            </a:extLst>
          </p:cNvPr>
          <p:cNvSpPr/>
          <p:nvPr/>
        </p:nvSpPr>
        <p:spPr>
          <a:xfrm>
            <a:off x="1773730" y="1702450"/>
            <a:ext cx="697971" cy="214094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6A81158-FFEC-44FA-AD63-5EBC05EB79CB}"/>
              </a:ext>
            </a:extLst>
          </p:cNvPr>
          <p:cNvSpPr/>
          <p:nvPr/>
        </p:nvSpPr>
        <p:spPr>
          <a:xfrm>
            <a:off x="2712480" y="1696203"/>
            <a:ext cx="205539" cy="18924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16B02856-F1EE-40D9-87D8-90DDCB0ABF96}"/>
              </a:ext>
            </a:extLst>
          </p:cNvPr>
          <p:cNvSpPr/>
          <p:nvPr/>
        </p:nvSpPr>
        <p:spPr>
          <a:xfrm>
            <a:off x="4945729" y="1729821"/>
            <a:ext cx="334543" cy="155622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0629" y="1144481"/>
            <a:ext cx="6943628" cy="3895725"/>
            <a:chOff x="130629" y="1144481"/>
            <a:chExt cx="6943628" cy="38957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29" y="1144481"/>
              <a:ext cx="6943628" cy="38957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4FD4B880-2BE6-4704-B0DF-94DC2E285EAE}"/>
                </a:ext>
              </a:extLst>
            </p:cNvPr>
            <p:cNvSpPr/>
            <p:nvPr/>
          </p:nvSpPr>
          <p:spPr>
            <a:xfrm>
              <a:off x="130629" y="4144467"/>
              <a:ext cx="802432" cy="20359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post malone aw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43" y="1548126"/>
            <a:ext cx="3997971" cy="30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BD19187-0755-4C1D-9C82-16B82466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CB48A90-BB8D-48FC-A78C-3152EC84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03" y="783741"/>
            <a:ext cx="10086393" cy="5853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14ED65B-9E78-4184-AF98-F9545E7EAFB8}"/>
              </a:ext>
            </a:extLst>
          </p:cNvPr>
          <p:cNvSpPr/>
          <p:nvPr/>
        </p:nvSpPr>
        <p:spPr>
          <a:xfrm>
            <a:off x="992933" y="198966"/>
            <a:ext cx="11120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50E3C2"/>
                </a:solidFill>
              </a:rPr>
              <a:t>What a</a:t>
            </a:r>
            <a:r>
              <a:rPr lang="en-US" sz="3200" b="1" i="1" dirty="0">
                <a:solidFill>
                  <a:srgbClr val="7CB1EC"/>
                </a:solidFill>
              </a:rPr>
              <a:t>re</a:t>
            </a:r>
            <a:r>
              <a:rPr lang="en-US" sz="3200" b="1" i="1" dirty="0">
                <a:solidFill>
                  <a:srgbClr val="50E3C2"/>
                </a:solidFill>
              </a:rPr>
              <a:t> </a:t>
            </a:r>
            <a:r>
              <a:rPr lang="en-US" sz="3200" b="1" i="1" dirty="0">
                <a:solidFill>
                  <a:srgbClr val="7CB1EC"/>
                </a:solidFill>
              </a:rPr>
              <a:t>some notic</a:t>
            </a:r>
            <a:r>
              <a:rPr lang="en-US" sz="3200" b="1" i="1" dirty="0">
                <a:solidFill>
                  <a:srgbClr val="9595F3"/>
                </a:solidFill>
              </a:rPr>
              <a:t>eable</a:t>
            </a:r>
            <a:r>
              <a:rPr lang="en-US" sz="3200" b="1" i="1" dirty="0">
                <a:solidFill>
                  <a:srgbClr val="50E3C2"/>
                </a:solidFill>
              </a:rPr>
              <a:t> </a:t>
            </a:r>
            <a:r>
              <a:rPr lang="en-US" sz="3200" b="1" i="1" dirty="0">
                <a:solidFill>
                  <a:srgbClr val="9595F3"/>
                </a:solidFill>
              </a:rPr>
              <a:t>S</a:t>
            </a:r>
            <a:r>
              <a:rPr lang="en-US" sz="3200" b="1" i="1" dirty="0">
                <a:solidFill>
                  <a:srgbClr val="7F7FF1"/>
                </a:solidFill>
              </a:rPr>
              <a:t>ummer Songs for </a:t>
            </a:r>
            <a:r>
              <a:rPr lang="en-US" sz="3200" b="1" i="1" dirty="0">
                <a:solidFill>
                  <a:srgbClr val="6A65CF"/>
                </a:solidFill>
              </a:rPr>
              <a:t>past 19 ye</a:t>
            </a:r>
            <a:r>
              <a:rPr lang="en-US" sz="3200" b="1" i="1" dirty="0">
                <a:solidFill>
                  <a:srgbClr val="CF75E7"/>
                </a:solidFill>
              </a:rPr>
              <a:t>ars?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A07A9EE-C6C2-47AB-8EBC-9D6F5CB279F9}"/>
              </a:ext>
            </a:extLst>
          </p:cNvPr>
          <p:cNvSpPr/>
          <p:nvPr/>
        </p:nvSpPr>
        <p:spPr>
          <a:xfrm>
            <a:off x="992933" y="6413357"/>
            <a:ext cx="5915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/>
              </a:rPr>
              <a:t>Weeks on chart &gt;= 12. Rank &lt;= 5, Date &gt;= 2000-01-01, Months in [6.7.8] 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2506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C85E017-2C5E-421A-B9BE-FDB28852A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7" b="3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01196" y="1621115"/>
            <a:ext cx="4944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</a:rPr>
              <a:t>Spotify</a:t>
            </a:r>
            <a:r>
              <a:rPr lang="en-US" sz="4800" b="1" u="sng" dirty="0">
                <a:solidFill>
                  <a:srgbClr val="FFFFFF"/>
                </a:solidFill>
                <a:latin typeface="Open Sans"/>
              </a:rPr>
              <a:t> Web API</a:t>
            </a:r>
            <a:endParaRPr lang="en-US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201197" y="2836233"/>
            <a:ext cx="4944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Based on simple REST principles, the Spotify Web API endpoints return JSON metadata</a:t>
            </a:r>
            <a:r>
              <a:rPr lang="en-US" sz="2400" dirty="0">
                <a:solidFill>
                  <a:schemeClr val="bg1"/>
                </a:solidFill>
              </a:rPr>
              <a:t>. API provides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audio features</a:t>
            </a:r>
            <a:r>
              <a:rPr lang="en-US" sz="2400" dirty="0">
                <a:solidFill>
                  <a:srgbClr val="FFFFFF"/>
                </a:solidFill>
              </a:rPr>
              <a:t> for every songs in the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735140" y="358104"/>
            <a:ext cx="5867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Key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estimated overall key of the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e.g. 0 = C, 1 = C♯/D♭, 2 = D...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modality (major or minor) of a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Major = 1, Minor = 0 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Danceability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suitable a track is for dancing; (0.0 - 1.0)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Energy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perceptual measure of intensity and activity; (0.0 -1.0)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Valence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  <a:p>
            <a:r>
              <a:rPr lang="en-US" dirty="0">
                <a:solidFill>
                  <a:srgbClr val="FFFFFF"/>
                </a:solidFill>
              </a:rPr>
              <a:t>musical positiveness conveyed by a track; (0.0 -1.0)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Tempo</a:t>
            </a:r>
          </a:p>
          <a:p>
            <a:r>
              <a:rPr lang="en-US" dirty="0">
                <a:solidFill>
                  <a:srgbClr val="FFFFFF"/>
                </a:solidFill>
              </a:rPr>
              <a:t>the overall estimated tempo of a track in beats per minute (BPM)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9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=""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Exploring/Understanding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the Musical Features: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1990s to 2010s in U.S.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0179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webextension1.xml><?xml version="1.0" encoding="utf-8"?>
<we:webextension xmlns:we="http://schemas.microsoft.com/office/webextensions/webextension/2010/11" id="{AA09D70E-EAD2-461B-9F02-3D1C8DE9CDC1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/features-comparison-1990s-vs-2000s/&quot;,&quot;plotlyChartJSON&quot;:null,&quot;appVersion&quot;:&quot;1.0&quot;,&quot;savedDate&quot;:&quot;Tue, 23 Apr 2019 03:11:52 GMT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B5F2FEF-2E6D-47CA-8D8F-71596D32E658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0/_3-features-the-beatles/&quot;,&quot;plotlyChartJSON&quot;:null,&quot;appVersion&quot;:&quot;1.0&quot;,&quot;savedDate&quot;:&quot;Tue, 23 Apr 2019 03:16:40 GMT&quot;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f577acbf-5b0b-4b4f-9948-268e97f8d3a4"/>
    <ds:schemaRef ds:uri="b1e4d6ee-9f6f-43f8-a618-24f3d84da28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197</Words>
  <Application>Microsoft Office PowerPoint</Application>
  <PresentationFormat>Widescreen</PresentationFormat>
  <Paragraphs>65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Open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Youngmin Cho</dc:creator>
  <cp:lastModifiedBy>Young Min Cho</cp:lastModifiedBy>
  <cp:revision>28</cp:revision>
  <dcterms:created xsi:type="dcterms:W3CDTF">2019-04-22T18:12:06Z</dcterms:created>
  <dcterms:modified xsi:type="dcterms:W3CDTF">2019-04-23T16:16:25Z</dcterms:modified>
</cp:coreProperties>
</file>